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53" r:id="rId4"/>
    <p:sldId id="354" r:id="rId5"/>
    <p:sldId id="355" r:id="rId6"/>
    <p:sldId id="268" r:id="rId7"/>
    <p:sldId id="356" r:id="rId8"/>
    <p:sldId id="270" r:id="rId9"/>
    <p:sldId id="357" r:id="rId10"/>
    <p:sldId id="358" r:id="rId11"/>
    <p:sldId id="359" r:id="rId12"/>
    <p:sldId id="280" r:id="rId13"/>
    <p:sldId id="360" r:id="rId14"/>
    <p:sldId id="361" r:id="rId15"/>
    <p:sldId id="362" r:id="rId16"/>
    <p:sldId id="367" r:id="rId17"/>
    <p:sldId id="364" r:id="rId18"/>
    <p:sldId id="363" r:id="rId19"/>
    <p:sldId id="365" r:id="rId20"/>
    <p:sldId id="366" r:id="rId21"/>
    <p:sldId id="35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8791B-5112-4C22-BC5B-4947EF022C17}" v="186" dt="2022-08-14T02:48:39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118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83033-DE46-4D8F-B7AD-89D14E516E35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2E278-25EE-4A57-8561-46095D399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2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2E278-25EE-4A57-8561-46095D3994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9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/>
          <p:cNvSpPr>
            <a:spLocks noChangeArrowheads="1"/>
          </p:cNvSpPr>
          <p:nvPr userDrawn="1"/>
        </p:nvSpPr>
        <p:spPr bwMode="auto">
          <a:xfrm>
            <a:off x="3967163" y="381000"/>
            <a:ext cx="244475" cy="1279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0"/>
          <p:cNvSpPr>
            <a:spLocks noChangeArrowheads="1"/>
          </p:cNvSpPr>
          <p:nvPr userDrawn="1"/>
        </p:nvSpPr>
        <p:spPr bwMode="auto">
          <a:xfrm>
            <a:off x="3587750" y="381000"/>
            <a:ext cx="442913" cy="1279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0" y="381000"/>
            <a:ext cx="36036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7772400" cy="57522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2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4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620125" y="1"/>
            <a:ext cx="533400" cy="13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799388" y="1"/>
            <a:ext cx="960438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1"/>
            <a:ext cx="7837488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69C6A866-0A23-491F-85A5-D120BEBA0BC2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BBQ Cook’s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 17,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9EB7A-F9B7-A394-403B-39AF2950DB60}"/>
              </a:ext>
            </a:extLst>
          </p:cNvPr>
          <p:cNvSpPr/>
          <p:nvPr/>
        </p:nvSpPr>
        <p:spPr>
          <a:xfrm>
            <a:off x="5181600" y="5029201"/>
            <a:ext cx="3657600" cy="15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B175409C-5025-EC9D-A9C8-700D928D0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281866"/>
            <a:ext cx="3200400" cy="645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85956-AAFB-DB89-00BC-B465A79C1D72}"/>
              </a:ext>
            </a:extLst>
          </p:cNvPr>
          <p:cNvSpPr txBox="1"/>
          <p:nvPr/>
        </p:nvSpPr>
        <p:spPr>
          <a:xfrm>
            <a:off x="6019800" y="6096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Family Gathering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1A14C1-A12A-E815-DA00-06334573A9EE}"/>
              </a:ext>
            </a:extLst>
          </p:cNvPr>
          <p:cNvCxnSpPr>
            <a:cxnSpLocks/>
          </p:cNvCxnSpPr>
          <p:nvPr/>
        </p:nvCxnSpPr>
        <p:spPr>
          <a:xfrm>
            <a:off x="5334000" y="60960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36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 Site Setup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43129D-297F-F74F-E23B-6763A396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0"/>
            <a:ext cx="51054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What You Need to Provide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E95DB-7DCA-9D1E-8036-4CE234A435FB}"/>
              </a:ext>
            </a:extLst>
          </p:cNvPr>
          <p:cNvSpPr txBox="1">
            <a:spLocks/>
          </p:cNvSpPr>
          <p:nvPr/>
        </p:nvSpPr>
        <p:spPr>
          <a:xfrm>
            <a:off x="4881187" y="2514600"/>
            <a:ext cx="4186613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Smoker</a:t>
            </a:r>
          </a:p>
          <a:p>
            <a:r>
              <a:rPr lang="en-US" sz="1800" dirty="0"/>
              <a:t>Charcoal, pellets or other wood fuel</a:t>
            </a:r>
          </a:p>
          <a:p>
            <a:r>
              <a:rPr lang="en-US" sz="1800" dirty="0"/>
              <a:t>Seasonings for the meat</a:t>
            </a:r>
          </a:p>
          <a:p>
            <a:r>
              <a:rPr lang="en-US" sz="1800" dirty="0"/>
              <a:t>Sauce for the meat</a:t>
            </a:r>
          </a:p>
          <a:p>
            <a:r>
              <a:rPr lang="en-US" sz="1800" dirty="0"/>
              <a:t>Cooking utensils</a:t>
            </a:r>
          </a:p>
          <a:p>
            <a:r>
              <a:rPr lang="en-US" sz="1800" dirty="0"/>
              <a:t>Canopy (optional)</a:t>
            </a:r>
          </a:p>
          <a:p>
            <a:r>
              <a:rPr lang="en-US" sz="1800" dirty="0"/>
              <a:t>Comfortable chair (optional)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E863D1A-AC97-6B89-3A45-DDFDD9DF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2406650"/>
            <a:ext cx="4329491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557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Safety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E95DB-7DCA-9D1E-8036-4CE234A435FB}"/>
              </a:ext>
            </a:extLst>
          </p:cNvPr>
          <p:cNvSpPr txBox="1">
            <a:spLocks/>
          </p:cNvSpPr>
          <p:nvPr/>
        </p:nvSpPr>
        <p:spPr>
          <a:xfrm>
            <a:off x="4876800" y="2514600"/>
            <a:ext cx="4186613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Clean</a:t>
            </a:r>
            <a:r>
              <a:rPr lang="en-US" sz="1800" dirty="0"/>
              <a:t> – wash hands and surfaces often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Separate</a:t>
            </a:r>
            <a:r>
              <a:rPr lang="en-US" sz="1800" dirty="0"/>
              <a:t> – Don’t cross-contaminate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Cook</a:t>
            </a:r>
            <a:r>
              <a:rPr lang="en-US" sz="1800" dirty="0"/>
              <a:t> – Cook to proper temperatures</a:t>
            </a:r>
          </a:p>
          <a:p>
            <a:pPr marL="0" indent="0">
              <a:buNone/>
            </a:pPr>
            <a:r>
              <a:rPr lang="en-US" sz="1800" dirty="0"/>
              <a:t>            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Chill</a:t>
            </a:r>
            <a:r>
              <a:rPr lang="en-US" sz="1800" dirty="0"/>
              <a:t> – Refrigerate promptly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pic>
        <p:nvPicPr>
          <p:cNvPr id="5122" name="Picture 2" descr="FSAI cracks down on illegal food operations - New Food Magazine">
            <a:extLst>
              <a:ext uri="{FF2B5EF4-FFF2-40B4-BE49-F238E27FC236}">
                <a16:creationId xmlns:a16="http://schemas.microsoft.com/office/drawing/2014/main" id="{487A018F-54B4-3EB8-6221-53E65F53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95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Management</a:t>
            </a:r>
          </a:p>
        </p:txBody>
      </p:sp>
      <p:sp>
        <p:nvSpPr>
          <p:cNvPr id="4" name="Pentagon 3"/>
          <p:cNvSpPr/>
          <p:nvPr/>
        </p:nvSpPr>
        <p:spPr>
          <a:xfrm>
            <a:off x="884158" y="2758396"/>
            <a:ext cx="7345442" cy="2728004"/>
          </a:xfrm>
          <a:prstGeom prst="homePlate">
            <a:avLst>
              <a:gd name="adj" fmla="val 3832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806853"/>
              </p:ext>
            </p:extLst>
          </p:nvPr>
        </p:nvGraphicFramePr>
        <p:xfrm>
          <a:off x="838200" y="2755114"/>
          <a:ext cx="6340476" cy="2717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8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8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83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83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5487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5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Pentagon 11"/>
          <p:cNvSpPr/>
          <p:nvPr/>
        </p:nvSpPr>
        <p:spPr>
          <a:xfrm>
            <a:off x="2971800" y="4393699"/>
            <a:ext cx="3124200" cy="311593"/>
          </a:xfrm>
          <a:prstGeom prst="homePlate">
            <a:avLst>
              <a:gd name="adj" fmla="val 79246"/>
            </a:avLst>
          </a:prstGeo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Ribs (5+ hours)</a:t>
            </a:r>
          </a:p>
        </p:txBody>
      </p:sp>
      <p:sp>
        <p:nvSpPr>
          <p:cNvPr id="13" name="Pentagon 12"/>
          <p:cNvSpPr/>
          <p:nvPr/>
        </p:nvSpPr>
        <p:spPr>
          <a:xfrm>
            <a:off x="914401" y="3860299"/>
            <a:ext cx="5715000" cy="310246"/>
          </a:xfrm>
          <a:prstGeom prst="homePlate">
            <a:avLst>
              <a:gd name="adj" fmla="val 80995"/>
            </a:avLst>
          </a:prstGeom>
          <a:solidFill>
            <a:schemeClr val="accent2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Pork (9+ hours)</a:t>
            </a:r>
          </a:p>
        </p:txBody>
      </p:sp>
      <p:sp>
        <p:nvSpPr>
          <p:cNvPr id="14" name="Pentagon 13"/>
          <p:cNvSpPr/>
          <p:nvPr/>
        </p:nvSpPr>
        <p:spPr>
          <a:xfrm>
            <a:off x="927100" y="3326899"/>
            <a:ext cx="6251576" cy="308383"/>
          </a:xfrm>
          <a:prstGeom prst="homePlate">
            <a:avLst>
              <a:gd name="adj" fmla="val 80039"/>
            </a:avLst>
          </a:prstGeom>
          <a:solidFill>
            <a:schemeClr val="accent3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Brisket (9+ hours)</a:t>
            </a:r>
          </a:p>
        </p:txBody>
      </p:sp>
      <p:sp>
        <p:nvSpPr>
          <p:cNvPr id="15" name="Pentagon 14"/>
          <p:cNvSpPr/>
          <p:nvPr/>
        </p:nvSpPr>
        <p:spPr>
          <a:xfrm>
            <a:off x="4495800" y="4876800"/>
            <a:ext cx="1085611" cy="311197"/>
          </a:xfrm>
          <a:prstGeom prst="homePlate">
            <a:avLst>
              <a:gd name="adj" fmla="val 81467"/>
            </a:avLst>
          </a:prstGeom>
          <a:solidFill>
            <a:schemeClr val="accent4"/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dirty="0">
                <a:solidFill>
                  <a:schemeClr val="bg1"/>
                </a:solidFill>
              </a:rPr>
              <a:t>Chicken (2+ hours)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90588" y="2743200"/>
            <a:ext cx="6615112" cy="419101"/>
          </a:xfrm>
          <a:custGeom>
            <a:avLst/>
            <a:gdLst/>
            <a:ahLst/>
            <a:cxnLst>
              <a:cxn ang="0">
                <a:pos x="2317" y="149"/>
              </a:cxn>
              <a:cxn ang="0">
                <a:pos x="2203" y="0"/>
              </a:cxn>
              <a:cxn ang="0">
                <a:pos x="2202" y="0"/>
              </a:cxn>
              <a:cxn ang="0">
                <a:pos x="1" y="0"/>
              </a:cxn>
              <a:cxn ang="0">
                <a:pos x="0" y="1"/>
              </a:cxn>
              <a:cxn ang="0">
                <a:pos x="0" y="149"/>
              </a:cxn>
              <a:cxn ang="0">
                <a:pos x="2317" y="149"/>
              </a:cxn>
            </a:cxnLst>
            <a:rect l="0" t="0" r="r" b="b"/>
            <a:pathLst>
              <a:path w="2317" h="149">
                <a:moveTo>
                  <a:pt x="2317" y="149"/>
                </a:moveTo>
                <a:cubicBezTo>
                  <a:pt x="2203" y="0"/>
                  <a:pt x="2203" y="0"/>
                  <a:pt x="2203" y="0"/>
                </a:cubicBezTo>
                <a:cubicBezTo>
                  <a:pt x="2203" y="0"/>
                  <a:pt x="2202" y="0"/>
                  <a:pt x="220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49"/>
                  <a:pt x="0" y="149"/>
                  <a:pt x="0" y="149"/>
                </a:cubicBezTo>
                <a:lnTo>
                  <a:pt x="2317" y="14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Cooking 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04654-359B-4BD1-FDF5-452A9EE55CDF}"/>
              </a:ext>
            </a:extLst>
          </p:cNvPr>
          <p:cNvSpPr txBox="1"/>
          <p:nvPr/>
        </p:nvSpPr>
        <p:spPr>
          <a:xfrm>
            <a:off x="5544779" y="4893898"/>
            <a:ext cx="819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2:30 PM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784F84-B890-2CC2-42D2-FAEF60F4B934}"/>
              </a:ext>
            </a:extLst>
          </p:cNvPr>
          <p:cNvSpPr txBox="1"/>
          <p:nvPr/>
        </p:nvSpPr>
        <p:spPr>
          <a:xfrm>
            <a:off x="6059368" y="4416646"/>
            <a:ext cx="819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3:00PM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4336F-1FF7-966F-71A8-11BA5BFC73A3}"/>
              </a:ext>
            </a:extLst>
          </p:cNvPr>
          <p:cNvSpPr txBox="1"/>
          <p:nvPr/>
        </p:nvSpPr>
        <p:spPr>
          <a:xfrm>
            <a:off x="6610431" y="3900703"/>
            <a:ext cx="819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3:30PM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26F7FC-E486-332B-3398-64EEEC6728B8}"/>
              </a:ext>
            </a:extLst>
          </p:cNvPr>
          <p:cNvSpPr txBox="1"/>
          <p:nvPr/>
        </p:nvSpPr>
        <p:spPr>
          <a:xfrm>
            <a:off x="7105411" y="3352800"/>
            <a:ext cx="819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4:00PM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13BA594-2DE1-71D1-4B5A-CFABA202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035" y="1889804"/>
            <a:ext cx="4308476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Plan Your Cook!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2046DB9-59BF-7C89-DFC5-E3A06747F3CE}"/>
              </a:ext>
            </a:extLst>
          </p:cNvPr>
          <p:cNvSpPr txBox="1">
            <a:spLocks/>
          </p:cNvSpPr>
          <p:nvPr/>
        </p:nvSpPr>
        <p:spPr>
          <a:xfrm>
            <a:off x="1143000" y="5804524"/>
            <a:ext cx="6629399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Sample cook schedule available for download at bluevalleybbq.com</a:t>
            </a:r>
            <a:endParaRPr lang="en-US" sz="1800" dirty="0"/>
          </a:p>
          <a:p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667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Cook’s Breakfast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E95DB-7DCA-9D1E-8036-4CE234A435FB}"/>
              </a:ext>
            </a:extLst>
          </p:cNvPr>
          <p:cNvSpPr txBox="1">
            <a:spLocks/>
          </p:cNvSpPr>
          <p:nvPr/>
        </p:nvSpPr>
        <p:spPr>
          <a:xfrm>
            <a:off x="4648200" y="3048000"/>
            <a:ext cx="4186613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Starts at 8am</a:t>
            </a:r>
          </a:p>
          <a:p>
            <a:r>
              <a:rPr lang="en-US" sz="1800" dirty="0"/>
              <a:t>Coffee, orange juice, water</a:t>
            </a:r>
          </a:p>
          <a:p>
            <a:r>
              <a:rPr lang="en-US" sz="1800" dirty="0"/>
              <a:t>Egg casserole</a:t>
            </a:r>
          </a:p>
          <a:p>
            <a:r>
              <a:rPr lang="en-US" sz="1800" dirty="0"/>
              <a:t>Pancakes</a:t>
            </a:r>
          </a:p>
          <a:p>
            <a:r>
              <a:rPr lang="en-US" sz="1800" dirty="0"/>
              <a:t>Sausage</a:t>
            </a:r>
          </a:p>
          <a:p>
            <a:r>
              <a:rPr lang="en-US" sz="1800" dirty="0"/>
              <a:t>Fruit salad</a:t>
            </a:r>
          </a:p>
          <a:p>
            <a:r>
              <a:rPr lang="en-US" sz="1800" dirty="0"/>
              <a:t>Coffee cake</a:t>
            </a:r>
          </a:p>
          <a:p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E863D1A-AC97-6B89-3A45-DDFDD9DF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969" y="2438400"/>
            <a:ext cx="3726845" cy="3726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C542CD-6203-F9A9-EFFA-72A12E998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1600200"/>
            <a:ext cx="4308476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Free Breakfast!</a:t>
            </a:r>
          </a:p>
        </p:txBody>
      </p:sp>
    </p:spTree>
    <p:extLst>
      <p:ext uri="{BB962C8B-B14F-4D97-AF65-F5344CB8AC3E}">
        <p14:creationId xmlns:p14="http://schemas.microsoft.com/office/powerpoint/2010/main" val="138281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E95DB-7DCA-9D1E-8036-4CE234A435FB}"/>
              </a:ext>
            </a:extLst>
          </p:cNvPr>
          <p:cNvSpPr txBox="1">
            <a:spLocks/>
          </p:cNvSpPr>
          <p:nvPr/>
        </p:nvSpPr>
        <p:spPr>
          <a:xfrm>
            <a:off x="4724400" y="2904256"/>
            <a:ext cx="4186613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4 Meat categories (chicken, ribs, pork, brisket)</a:t>
            </a:r>
          </a:p>
          <a:p>
            <a:r>
              <a:rPr lang="en-US" sz="1800" dirty="0"/>
              <a:t>Each submission must be turned in separately in the provided 9x9 clamshell container</a:t>
            </a:r>
          </a:p>
          <a:p>
            <a:r>
              <a:rPr lang="en-US" sz="1800" dirty="0"/>
              <a:t>Each submission will be scored by 6 judges</a:t>
            </a:r>
          </a:p>
          <a:p>
            <a:r>
              <a:rPr lang="en-US" sz="1800" dirty="0"/>
              <a:t>Minimum of 6 portions per container</a:t>
            </a:r>
          </a:p>
          <a:p>
            <a:r>
              <a:rPr lang="en-US" sz="1800" dirty="0"/>
              <a:t>Each submission will be anonymous (assigned a unique ID number instead of a name)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E863D1A-AC97-6B89-3A45-DDFDD9DF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969" y="2904256"/>
            <a:ext cx="3726845" cy="2795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C542CD-6203-F9A9-EFFA-72A12E998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600200"/>
            <a:ext cx="4308476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Basic Rules</a:t>
            </a:r>
          </a:p>
        </p:txBody>
      </p:sp>
    </p:spTree>
    <p:extLst>
      <p:ext uri="{BB962C8B-B14F-4D97-AF65-F5344CB8AC3E}">
        <p14:creationId xmlns:p14="http://schemas.microsoft.com/office/powerpoint/2010/main" val="106513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E95DB-7DCA-9D1E-8036-4CE234A435FB}"/>
              </a:ext>
            </a:extLst>
          </p:cNvPr>
          <p:cNvSpPr txBox="1">
            <a:spLocks/>
          </p:cNvSpPr>
          <p:nvPr/>
        </p:nvSpPr>
        <p:spPr>
          <a:xfrm>
            <a:off x="4648200" y="2895600"/>
            <a:ext cx="4186613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Each submission will be judged on 3 factors:  taste, tenderness and appearance</a:t>
            </a:r>
          </a:p>
          <a:p>
            <a:r>
              <a:rPr lang="en-US" sz="1800" dirty="0"/>
              <a:t>Each factor will be assigned a score from 1 to 9 with 9 being the highest</a:t>
            </a:r>
          </a:p>
          <a:p>
            <a:r>
              <a:rPr lang="en-US" sz="1800" dirty="0"/>
              <a:t>Each factor will be weighted equally</a:t>
            </a:r>
          </a:p>
          <a:p>
            <a:r>
              <a:rPr lang="en-US" sz="1800" dirty="0"/>
              <a:t>The cook with the highest points from all 6 judges will be determined the winner of that category</a:t>
            </a:r>
          </a:p>
          <a:p>
            <a:r>
              <a:rPr lang="en-US" sz="1800" dirty="0"/>
              <a:t>The cook with the highest points from all categories will be determined to be the Grand Champion</a:t>
            </a:r>
          </a:p>
          <a:p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E863D1A-AC97-6B89-3A45-DDFDD9DF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212" y="2438400"/>
            <a:ext cx="3566358" cy="3726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C542CD-6203-F9A9-EFFA-72A12E998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600200"/>
            <a:ext cx="4308476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Scoring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EBD3FCC-BF42-8CEE-1CD8-DA7D6826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02833"/>
            <a:ext cx="1695450" cy="94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75A24A-7481-D8D2-1230-AE6D09C98B11}"/>
              </a:ext>
            </a:extLst>
          </p:cNvPr>
          <p:cNvSpPr txBox="1"/>
          <p:nvPr/>
        </p:nvSpPr>
        <p:spPr>
          <a:xfrm>
            <a:off x="533400" y="6248400"/>
            <a:ext cx="356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Perfect score from 1 judge = 27 (9 x 3)</a:t>
            </a:r>
          </a:p>
          <a:p>
            <a:r>
              <a:rPr lang="en-US" sz="1400" dirty="0"/>
              <a:t>Perfect score from all 6 judges = 162 (27 x 6)</a:t>
            </a:r>
          </a:p>
        </p:txBody>
      </p:sp>
    </p:spTree>
    <p:extLst>
      <p:ext uri="{BB962C8B-B14F-4D97-AF65-F5344CB8AC3E}">
        <p14:creationId xmlns:p14="http://schemas.microsoft.com/office/powerpoint/2010/main" val="93953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C542CD-6203-F9A9-EFFA-72A12E998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600200"/>
            <a:ext cx="4572000" cy="685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800" b="1" dirty="0"/>
              <a:t>Turn In Container</a:t>
            </a:r>
          </a:p>
          <a:p>
            <a:pPr marL="0" indent="0" algn="ctr">
              <a:buNone/>
            </a:pPr>
            <a:r>
              <a:rPr lang="en-US" sz="2800" b="1" dirty="0"/>
              <a:t>9” x 9” x 3.5” Styrofoam Clamshell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E589B8-8BE1-CBEF-0866-2DB76CC2B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38400"/>
            <a:ext cx="6400800" cy="361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99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E95DB-7DCA-9D1E-8036-4CE234A435FB}"/>
              </a:ext>
            </a:extLst>
          </p:cNvPr>
          <p:cNvSpPr txBox="1">
            <a:spLocks/>
          </p:cNvSpPr>
          <p:nvPr/>
        </p:nvSpPr>
        <p:spPr>
          <a:xfrm>
            <a:off x="4648200" y="3048000"/>
            <a:ext cx="4186613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All entries must be submitted at the turn-in table located in Fellowship Hall based on the following schedule:</a:t>
            </a:r>
          </a:p>
          <a:p>
            <a:r>
              <a:rPr lang="en-US" sz="1800" dirty="0"/>
              <a:t>2:30pm - Chicken </a:t>
            </a:r>
          </a:p>
          <a:p>
            <a:r>
              <a:rPr lang="en-US" sz="1800" dirty="0"/>
              <a:t>3:00pm - Ribs </a:t>
            </a:r>
          </a:p>
          <a:p>
            <a:r>
              <a:rPr lang="en-US" sz="1800" dirty="0"/>
              <a:t>3:30pm - Pork </a:t>
            </a:r>
          </a:p>
          <a:p>
            <a:r>
              <a:rPr lang="en-US" sz="1800" dirty="0"/>
              <a:t>4:00pm - Brisket</a:t>
            </a:r>
          </a:p>
          <a:p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C542CD-6203-F9A9-EFFA-72A12E998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600200"/>
            <a:ext cx="4308476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Turn In Times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DA883-D6A2-6776-5B5D-44D912E60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 t="7537" r="18215" b="13077"/>
          <a:stretch/>
        </p:blipFill>
        <p:spPr bwMode="auto">
          <a:xfrm rot="5400000">
            <a:off x="743606" y="2532993"/>
            <a:ext cx="3237187" cy="3352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004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E95DB-7DCA-9D1E-8036-4CE234A435FB}"/>
              </a:ext>
            </a:extLst>
          </p:cNvPr>
          <p:cNvSpPr txBox="1">
            <a:spLocks/>
          </p:cNvSpPr>
          <p:nvPr/>
        </p:nvSpPr>
        <p:spPr>
          <a:xfrm>
            <a:off x="5490787" y="2597150"/>
            <a:ext cx="3424613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and 2</a:t>
            </a:r>
            <a:r>
              <a:rPr lang="en-US" sz="1800" baseline="30000" dirty="0"/>
              <a:t>nd</a:t>
            </a:r>
            <a:r>
              <a:rPr lang="en-US" sz="1800" dirty="0"/>
              <a:t> place medals will be awarded to each meat category</a:t>
            </a:r>
          </a:p>
          <a:p>
            <a:r>
              <a:rPr lang="en-US" sz="1800" dirty="0"/>
              <a:t>The grand champion will receive the following awards:</a:t>
            </a:r>
          </a:p>
          <a:p>
            <a:pPr lvl="1"/>
            <a:r>
              <a:rPr lang="en-US" sz="1400" dirty="0"/>
              <a:t>Trophy (which you get to keep)</a:t>
            </a:r>
          </a:p>
          <a:p>
            <a:pPr lvl="1"/>
            <a:r>
              <a:rPr lang="en-US" sz="1400" dirty="0"/>
              <a:t>Traveling Grand Champion belt (which transfers to the new winner each year)</a:t>
            </a:r>
          </a:p>
          <a:p>
            <a:pPr lvl="1"/>
            <a:r>
              <a:rPr lang="en-US" sz="1400" dirty="0"/>
              <a:t>Name engraved on a plaque with other Grand Champion winners</a:t>
            </a:r>
          </a:p>
          <a:p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E863D1A-AC97-6B89-3A45-DDFDD9DFB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7" t="29060" r="13797"/>
          <a:stretch/>
        </p:blipFill>
        <p:spPr bwMode="auto">
          <a:xfrm>
            <a:off x="228600" y="2381110"/>
            <a:ext cx="4911423" cy="3484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C542CD-6203-F9A9-EFFA-72A12E998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600200"/>
            <a:ext cx="4308476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Awards</a:t>
            </a:r>
          </a:p>
        </p:txBody>
      </p:sp>
    </p:spTree>
    <p:extLst>
      <p:ext uri="{BB962C8B-B14F-4D97-AF65-F5344CB8AC3E}">
        <p14:creationId xmlns:p14="http://schemas.microsoft.com/office/powerpoint/2010/main" val="1679044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Entertainment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E95DB-7DCA-9D1E-8036-4CE234A435FB}"/>
              </a:ext>
            </a:extLst>
          </p:cNvPr>
          <p:cNvSpPr txBox="1">
            <a:spLocks/>
          </p:cNvSpPr>
          <p:nvPr/>
        </p:nvSpPr>
        <p:spPr>
          <a:xfrm>
            <a:off x="5257801" y="2597150"/>
            <a:ext cx="3657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Music</a:t>
            </a:r>
          </a:p>
          <a:p>
            <a:r>
              <a:rPr lang="en-US" sz="1800" dirty="0"/>
              <a:t>Hourly trivia questions – winner controls the music playlist</a:t>
            </a:r>
          </a:p>
          <a:p>
            <a:r>
              <a:rPr lang="en-US" sz="1800" dirty="0"/>
              <a:t>Cornhole </a:t>
            </a:r>
          </a:p>
          <a:p>
            <a:r>
              <a:rPr lang="en-US" sz="1800" dirty="0"/>
              <a:t>Card / Game Table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E863D1A-AC97-6B89-3A45-DDFDD9DF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0" b="14530"/>
          <a:stretch/>
        </p:blipFill>
        <p:spPr bwMode="auto">
          <a:xfrm>
            <a:off x="228600" y="2381110"/>
            <a:ext cx="4911423" cy="3484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C542CD-6203-F9A9-EFFA-72A12E998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600200"/>
            <a:ext cx="4308476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Let’s Have Some Fun!</a:t>
            </a:r>
          </a:p>
        </p:txBody>
      </p:sp>
    </p:spTree>
    <p:extLst>
      <p:ext uri="{BB962C8B-B14F-4D97-AF65-F5344CB8AC3E}">
        <p14:creationId xmlns:p14="http://schemas.microsoft.com/office/powerpoint/2010/main" val="36227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are We Cooking?</a:t>
            </a:r>
          </a:p>
          <a:p>
            <a:r>
              <a:rPr lang="en-US" sz="2400" dirty="0"/>
              <a:t>Meat Pickup</a:t>
            </a:r>
          </a:p>
          <a:p>
            <a:r>
              <a:rPr lang="en-US" sz="2400" dirty="0"/>
              <a:t>Smoker Transportation</a:t>
            </a:r>
          </a:p>
          <a:p>
            <a:r>
              <a:rPr lang="en-US" sz="2400" dirty="0"/>
              <a:t>Cook Site Setup</a:t>
            </a:r>
          </a:p>
          <a:p>
            <a:r>
              <a:rPr lang="en-US" sz="2400" dirty="0"/>
              <a:t>Food Safety</a:t>
            </a:r>
          </a:p>
          <a:p>
            <a:r>
              <a:rPr lang="en-US" sz="2400" dirty="0"/>
              <a:t>Time Management</a:t>
            </a:r>
          </a:p>
          <a:p>
            <a:r>
              <a:rPr lang="en-US" sz="2400" dirty="0"/>
              <a:t>Cooks Breakfast</a:t>
            </a:r>
          </a:p>
          <a:p>
            <a:r>
              <a:rPr lang="en-US" sz="2400" dirty="0"/>
              <a:t>Competition</a:t>
            </a:r>
          </a:p>
          <a:p>
            <a:r>
              <a:rPr lang="en-US" sz="2400" dirty="0"/>
              <a:t>Entertainment</a:t>
            </a:r>
          </a:p>
          <a:p>
            <a:r>
              <a:rPr lang="en-US" sz="2400" dirty="0"/>
              <a:t>Tear Down and Clean Up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41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Tear Down and Clean Up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43129D-297F-F74F-E23B-6763A396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76400"/>
            <a:ext cx="57150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Leave It Better Than You Found It!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E95DB-7DCA-9D1E-8036-4CE234A435FB}"/>
              </a:ext>
            </a:extLst>
          </p:cNvPr>
          <p:cNvSpPr txBox="1">
            <a:spLocks/>
          </p:cNvSpPr>
          <p:nvPr/>
        </p:nvSpPr>
        <p:spPr>
          <a:xfrm>
            <a:off x="4800601" y="2514600"/>
            <a:ext cx="42672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Smokers should be removed as soon as the family gathering is winding down</a:t>
            </a:r>
          </a:p>
          <a:p>
            <a:r>
              <a:rPr lang="en-US" sz="2000" dirty="0"/>
              <a:t>Remove all trash and debris from your area</a:t>
            </a:r>
          </a:p>
          <a:p>
            <a:r>
              <a:rPr lang="en-US" sz="2000" dirty="0"/>
              <a:t>Help your neighbor</a:t>
            </a:r>
          </a:p>
          <a:p>
            <a:r>
              <a:rPr lang="en-US" sz="2000" dirty="0"/>
              <a:t>Tear down and clean up must be completed by 9pm on Sunday</a:t>
            </a:r>
          </a:p>
          <a:p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E863D1A-AC97-6B89-3A45-DDFDD9DF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2421391"/>
            <a:ext cx="4329491" cy="3247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6549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3124200"/>
            <a:ext cx="4114800" cy="1554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you have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any questions?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24400" y="1143000"/>
            <a:ext cx="31242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0" b="1" dirty="0">
                <a:solidFill>
                  <a:schemeClr val="accent1"/>
                </a:solidFill>
                <a:latin typeface="Century Gothic" pitchFamily="34" charset="0"/>
                <a:ea typeface="+mj-ea"/>
                <a:cs typeface="Arial" pitchFamily="34" charset="0"/>
              </a:rPr>
              <a:t>?</a:t>
            </a:r>
            <a:endParaRPr kumimoji="0" lang="en-US" sz="40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010400" y="3389312"/>
            <a:ext cx="1676400" cy="2249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0" b="1" dirty="0">
                <a:solidFill>
                  <a:schemeClr val="accent2"/>
                </a:solidFill>
                <a:latin typeface="Century Gothic" pitchFamily="34" charset="0"/>
                <a:ea typeface="+mj-ea"/>
                <a:cs typeface="Arial" pitchFamily="34" charset="0"/>
              </a:rPr>
              <a:t>?</a:t>
            </a:r>
            <a:endParaRPr kumimoji="0" lang="en-US" sz="20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95800" y="3733800"/>
            <a:ext cx="83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b="1" dirty="0">
                <a:solidFill>
                  <a:schemeClr val="accent3"/>
                </a:solidFill>
                <a:latin typeface="Century Gothic" pitchFamily="34" charset="0"/>
                <a:ea typeface="+mj-ea"/>
                <a:cs typeface="Arial" pitchFamily="34" charset="0"/>
              </a:rPr>
              <a:t>?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Cooking?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F765C-3614-534D-A611-F1D05DC38558}"/>
              </a:ext>
            </a:extLst>
          </p:cNvPr>
          <p:cNvSpPr txBox="1">
            <a:spLocks/>
          </p:cNvSpPr>
          <p:nvPr/>
        </p:nvSpPr>
        <p:spPr>
          <a:xfrm>
            <a:off x="1066800" y="3804446"/>
            <a:ext cx="1981202" cy="36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Sliced Brisket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171189-B44E-E7C6-BC13-BCAE405D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81945"/>
            <a:ext cx="2291556" cy="229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EA6489-2B7A-ED57-8E00-F0715030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35522"/>
            <a:ext cx="2291556" cy="229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1565160-8BFF-E7D4-D572-D5F46358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2291556" cy="229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8F3AAA2-C7DF-E26D-4417-86DC2217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291556" cy="229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93E862-9E7B-04F3-B0BB-C411D9C48E76}"/>
              </a:ext>
            </a:extLst>
          </p:cNvPr>
          <p:cNvSpPr txBox="1">
            <a:spLocks/>
          </p:cNvSpPr>
          <p:nvPr/>
        </p:nvSpPr>
        <p:spPr>
          <a:xfrm>
            <a:off x="1905000" y="6489700"/>
            <a:ext cx="1981202" cy="36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Pork Spare Ribs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B5CA34-E414-0443-AFEB-82FA3755DEA0}"/>
              </a:ext>
            </a:extLst>
          </p:cNvPr>
          <p:cNvSpPr txBox="1">
            <a:spLocks/>
          </p:cNvSpPr>
          <p:nvPr/>
        </p:nvSpPr>
        <p:spPr>
          <a:xfrm>
            <a:off x="4577554" y="3886200"/>
            <a:ext cx="1981202" cy="36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Chicken Thighs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AD5F96-5304-4025-39F3-9A44421A441B}"/>
              </a:ext>
            </a:extLst>
          </p:cNvPr>
          <p:cNvSpPr txBox="1">
            <a:spLocks/>
          </p:cNvSpPr>
          <p:nvPr/>
        </p:nvSpPr>
        <p:spPr>
          <a:xfrm>
            <a:off x="6558755" y="6489700"/>
            <a:ext cx="1899445" cy="36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Pulled Pork</a:t>
            </a:r>
          </a:p>
        </p:txBody>
      </p:sp>
    </p:spTree>
    <p:extLst>
      <p:ext uri="{BB962C8B-B14F-4D97-AF65-F5344CB8AC3E}">
        <p14:creationId xmlns:p14="http://schemas.microsoft.com/office/powerpoint/2010/main" val="122082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Cooking?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F765C-3614-534D-A611-F1D05DC38558}"/>
              </a:ext>
            </a:extLst>
          </p:cNvPr>
          <p:cNvSpPr txBox="1">
            <a:spLocks/>
          </p:cNvSpPr>
          <p:nvPr/>
        </p:nvSpPr>
        <p:spPr>
          <a:xfrm>
            <a:off x="2271116" y="2389981"/>
            <a:ext cx="2438400" cy="142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13 Briskets</a:t>
            </a:r>
          </a:p>
          <a:p>
            <a:r>
              <a:rPr lang="en-US" sz="1400" dirty="0"/>
              <a:t>156 Pounds</a:t>
            </a:r>
          </a:p>
          <a:p>
            <a:r>
              <a:rPr lang="en-US" sz="1400" dirty="0"/>
              <a:t>Avg 1 brisket per cook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171189-B44E-E7C6-BC13-BCAE405D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1" y="2312591"/>
            <a:ext cx="1488678" cy="14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EA6489-2B7A-ED57-8E00-F0715030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478" y="2312591"/>
            <a:ext cx="1488678" cy="14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1565160-8BFF-E7D4-D572-D5F46358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8" y="4182666"/>
            <a:ext cx="1488678" cy="14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8F3AAA2-C7DF-E26D-4417-86DC2217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29894"/>
            <a:ext cx="1485106" cy="14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7A79D9-06B7-89CD-0418-B8B92A3D8EC2}"/>
              </a:ext>
            </a:extLst>
          </p:cNvPr>
          <p:cNvSpPr txBox="1">
            <a:spLocks/>
          </p:cNvSpPr>
          <p:nvPr/>
        </p:nvSpPr>
        <p:spPr>
          <a:xfrm>
            <a:off x="1981200" y="1600002"/>
            <a:ext cx="4724400" cy="662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b="1" dirty="0"/>
              <a:t>Expecting to Feed About 500 Guests</a:t>
            </a:r>
          </a:p>
          <a:p>
            <a:pPr marL="0" indent="0" algn="ctr">
              <a:buNone/>
            </a:pPr>
            <a:r>
              <a:rPr lang="en-US" sz="2400" b="1" dirty="0"/>
              <a:t>(572 Pounds of Food)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550369-0615-F1C5-3E4A-72B7412AB082}"/>
              </a:ext>
            </a:extLst>
          </p:cNvPr>
          <p:cNvSpPr txBox="1">
            <a:spLocks/>
          </p:cNvSpPr>
          <p:nvPr/>
        </p:nvSpPr>
        <p:spPr>
          <a:xfrm>
            <a:off x="2271116" y="4138613"/>
            <a:ext cx="2438400" cy="142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42 Slabs of ribs</a:t>
            </a:r>
          </a:p>
          <a:p>
            <a:r>
              <a:rPr lang="en-US" sz="1400" dirty="0"/>
              <a:t>104 Pounds</a:t>
            </a:r>
          </a:p>
          <a:p>
            <a:r>
              <a:rPr lang="en-US" sz="1400" dirty="0"/>
              <a:t>Avg 3 slabs per cook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CA1F82-0A8E-708D-DE22-266205656465}"/>
              </a:ext>
            </a:extLst>
          </p:cNvPr>
          <p:cNvSpPr txBox="1">
            <a:spLocks/>
          </p:cNvSpPr>
          <p:nvPr/>
        </p:nvSpPr>
        <p:spPr>
          <a:xfrm>
            <a:off x="6781800" y="2385616"/>
            <a:ext cx="2438400" cy="142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500 Chicken thighs</a:t>
            </a:r>
          </a:p>
          <a:p>
            <a:r>
              <a:rPr lang="en-US" sz="1400" dirty="0"/>
              <a:t>156 Pounds</a:t>
            </a:r>
          </a:p>
          <a:p>
            <a:r>
              <a:rPr lang="en-US" sz="1400" dirty="0"/>
              <a:t>36 thighs per cook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7FD65B-24E2-DA20-58F0-ECE85499E681}"/>
              </a:ext>
            </a:extLst>
          </p:cNvPr>
          <p:cNvSpPr txBox="1">
            <a:spLocks/>
          </p:cNvSpPr>
          <p:nvPr/>
        </p:nvSpPr>
        <p:spPr>
          <a:xfrm>
            <a:off x="6825158" y="4212828"/>
            <a:ext cx="2438400" cy="142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23 Pork Butts</a:t>
            </a:r>
          </a:p>
          <a:p>
            <a:r>
              <a:rPr lang="en-US" sz="1400" dirty="0"/>
              <a:t>156 Pounds</a:t>
            </a:r>
          </a:p>
          <a:p>
            <a:r>
              <a:rPr lang="en-US" sz="1400" dirty="0"/>
              <a:t>Avg 1.6 pork butts per cook</a:t>
            </a:r>
          </a:p>
        </p:txBody>
      </p:sp>
    </p:spTree>
    <p:extLst>
      <p:ext uri="{BB962C8B-B14F-4D97-AF65-F5344CB8AC3E}">
        <p14:creationId xmlns:p14="http://schemas.microsoft.com/office/powerpoint/2010/main" val="215578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Cooking?</a:t>
            </a:r>
          </a:p>
        </p:txBody>
      </p:sp>
      <p:pic>
        <p:nvPicPr>
          <p:cNvPr id="2052" name="Picture 4" descr="350+ Bbq Images [HD] | Download Free Images on Unsplash">
            <a:extLst>
              <a:ext uri="{FF2B5EF4-FFF2-40B4-BE49-F238E27FC236}">
                <a16:creationId xmlns:a16="http://schemas.microsoft.com/office/drawing/2014/main" id="{7279C5E0-D600-BB97-620C-6BBD36F5D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0" y="1371600"/>
            <a:ext cx="38592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3F6B3C-59D6-1937-B757-E6D774F6CDB8}"/>
              </a:ext>
            </a:extLst>
          </p:cNvPr>
          <p:cNvSpPr/>
          <p:nvPr/>
        </p:nvSpPr>
        <p:spPr>
          <a:xfrm>
            <a:off x="3859213" y="1371600"/>
            <a:ext cx="52847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E70920-0F4B-AD6B-27D2-B2606826F6E7}"/>
              </a:ext>
            </a:extLst>
          </p:cNvPr>
          <p:cNvGrpSpPr/>
          <p:nvPr/>
        </p:nvGrpSpPr>
        <p:grpSpPr>
          <a:xfrm>
            <a:off x="3962400" y="2362200"/>
            <a:ext cx="4724400" cy="1966012"/>
            <a:chOff x="4114800" y="1976941"/>
            <a:chExt cx="4724400" cy="1966012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0C7A79D9-06B7-89CD-0418-B8B92A3D8EC2}"/>
                </a:ext>
              </a:extLst>
            </p:cNvPr>
            <p:cNvSpPr txBox="1">
              <a:spLocks/>
            </p:cNvSpPr>
            <p:nvPr/>
          </p:nvSpPr>
          <p:spPr>
            <a:xfrm>
              <a:off x="4114800" y="1976941"/>
              <a:ext cx="4724400" cy="3683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Microsoft Sans Serif" pitchFamily="34" charset="0"/>
                  <a:ea typeface="+mn-ea"/>
                  <a:cs typeface="Microsoft Sans Serif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icrosoft Sans Serif" pitchFamily="34" charset="0"/>
                  <a:ea typeface="+mn-ea"/>
                  <a:cs typeface="Microsoft Sans Serif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icrosoft Sans Serif" pitchFamily="34" charset="0"/>
                  <a:ea typeface="+mn-ea"/>
                  <a:cs typeface="Microsoft Sans Serif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icrosoft Sans Serif" pitchFamily="34" charset="0"/>
                  <a:ea typeface="+mn-ea"/>
                  <a:cs typeface="Microsoft Sans Serif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icrosoft Sans Serif" pitchFamily="34" charset="0"/>
                  <a:ea typeface="+mn-ea"/>
                  <a:cs typeface="Microsoft Sans Serif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/>
                <a:t>Average Food Per Cook</a:t>
              </a: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34CA1F82-0A8E-708D-DE22-266205656465}"/>
                </a:ext>
              </a:extLst>
            </p:cNvPr>
            <p:cNvSpPr txBox="1">
              <a:spLocks/>
            </p:cNvSpPr>
            <p:nvPr/>
          </p:nvSpPr>
          <p:spPr>
            <a:xfrm>
              <a:off x="5410200" y="2514600"/>
              <a:ext cx="2438400" cy="14283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Microsoft Sans Serif" pitchFamily="34" charset="0"/>
                  <a:ea typeface="+mn-ea"/>
                  <a:cs typeface="Microsoft Sans Serif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icrosoft Sans Serif" pitchFamily="34" charset="0"/>
                  <a:ea typeface="+mn-ea"/>
                  <a:cs typeface="Microsoft Sans Serif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icrosoft Sans Serif" pitchFamily="34" charset="0"/>
                  <a:ea typeface="+mn-ea"/>
                  <a:cs typeface="Microsoft Sans Serif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icrosoft Sans Serif" pitchFamily="34" charset="0"/>
                  <a:ea typeface="+mn-ea"/>
                  <a:cs typeface="Microsoft Sans Serif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icrosoft Sans Serif" pitchFamily="34" charset="0"/>
                  <a:ea typeface="+mn-ea"/>
                  <a:cs typeface="Microsoft Sans Serif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1 Brisket</a:t>
              </a:r>
            </a:p>
            <a:p>
              <a:r>
                <a:rPr lang="en-US" sz="1400" dirty="0"/>
                <a:t>1 to 2 Pork Butts</a:t>
              </a:r>
            </a:p>
            <a:p>
              <a:r>
                <a:rPr lang="en-US" sz="1400" dirty="0"/>
                <a:t>3 to 4 Slabs of Ribs</a:t>
              </a:r>
            </a:p>
            <a:p>
              <a:r>
                <a:rPr lang="en-US" sz="1400" dirty="0"/>
                <a:t>35 to 40 Chicken Thighs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95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Meat Pickup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149211"/>
            <a:ext cx="4114800" cy="3962400"/>
          </a:xfrm>
        </p:spPr>
        <p:txBody>
          <a:bodyPr>
            <a:normAutofit/>
          </a:bodyPr>
          <a:lstStyle/>
          <a:p>
            <a:r>
              <a:rPr lang="en-US" sz="2800" dirty="0"/>
              <a:t>Friday – Aug 26</a:t>
            </a:r>
          </a:p>
          <a:p>
            <a:r>
              <a:rPr lang="en-US" sz="2800" dirty="0"/>
              <a:t>6pm to 8pm</a:t>
            </a:r>
          </a:p>
          <a:p>
            <a:r>
              <a:rPr lang="en-US" sz="2800" dirty="0"/>
              <a:t>Antioch Campus (kitchen in basement)</a:t>
            </a:r>
          </a:p>
          <a:p>
            <a:r>
              <a:rPr lang="en-US" sz="2800" dirty="0"/>
              <a:t>Bring coolers with you to pickup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-444236" y="2761986"/>
            <a:ext cx="4603222" cy="273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872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Smoker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781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Need Some Help Moving Your Smoker?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687" y="2438400"/>
            <a:ext cx="4110413" cy="273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739F62-86C5-4C22-9045-678C2BA44ED3}"/>
              </a:ext>
            </a:extLst>
          </p:cNvPr>
          <p:cNvSpPr txBox="1">
            <a:spLocks/>
          </p:cNvSpPr>
          <p:nvPr/>
        </p:nvSpPr>
        <p:spPr>
          <a:xfrm>
            <a:off x="4881187" y="2514600"/>
            <a:ext cx="4110413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Free transportation to and from church</a:t>
            </a:r>
          </a:p>
          <a:p>
            <a:r>
              <a:rPr lang="en-US" sz="2800" dirty="0"/>
              <a:t>2 Trailers available </a:t>
            </a:r>
          </a:p>
          <a:p>
            <a:r>
              <a:rPr lang="en-US" sz="2800" dirty="0"/>
              <a:t>Sign-up sheet</a:t>
            </a:r>
          </a:p>
        </p:txBody>
      </p:sp>
    </p:spTree>
    <p:extLst>
      <p:ext uri="{BB962C8B-B14F-4D97-AF65-F5344CB8AC3E}">
        <p14:creationId xmlns:p14="http://schemas.microsoft.com/office/powerpoint/2010/main" val="231987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 Site Setup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43129D-297F-F74F-E23B-6763A396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0"/>
            <a:ext cx="51054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New Location This Year!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E95DB-7DCA-9D1E-8036-4CE234A435FB}"/>
              </a:ext>
            </a:extLst>
          </p:cNvPr>
          <p:cNvSpPr txBox="1">
            <a:spLocks/>
          </p:cNvSpPr>
          <p:nvPr/>
        </p:nvSpPr>
        <p:spPr>
          <a:xfrm>
            <a:off x="4800601" y="2514600"/>
            <a:ext cx="42672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Setup begins at 6pm on Saturday Aug 27</a:t>
            </a:r>
          </a:p>
          <a:p>
            <a:r>
              <a:rPr lang="en-US" sz="2000" dirty="0"/>
              <a:t>Security guards will be on site from 6pm until the 1</a:t>
            </a:r>
            <a:r>
              <a:rPr lang="en-US" sz="2000" baseline="30000" dirty="0"/>
              <a:t>st</a:t>
            </a:r>
            <a:r>
              <a:rPr lang="en-US" sz="2000" dirty="0"/>
              <a:t> cook arrives</a:t>
            </a:r>
          </a:p>
          <a:p>
            <a:r>
              <a:rPr lang="en-US" sz="2000" dirty="0"/>
              <a:t>Cooking locations will be numbered and assigned based on need for power, trailer parking,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000" dirty="0"/>
              <a:t>You will receive your cooking location when you pick up the meat</a:t>
            </a:r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E863D1A-AC97-6B89-3A45-DDFDD9DF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2406650"/>
            <a:ext cx="4329491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492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 Site Setup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43129D-297F-F74F-E23B-6763A396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0"/>
            <a:ext cx="51054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What the Church is Providing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E95DB-7DCA-9D1E-8036-4CE234A435FB}"/>
              </a:ext>
            </a:extLst>
          </p:cNvPr>
          <p:cNvSpPr txBox="1">
            <a:spLocks/>
          </p:cNvSpPr>
          <p:nvPr/>
        </p:nvSpPr>
        <p:spPr>
          <a:xfrm>
            <a:off x="4881187" y="2514600"/>
            <a:ext cx="4186613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All the meat</a:t>
            </a:r>
          </a:p>
          <a:p>
            <a:r>
              <a:rPr lang="en-US" sz="1800" dirty="0"/>
              <a:t>8-foot folding table per cook station</a:t>
            </a:r>
          </a:p>
          <a:p>
            <a:r>
              <a:rPr lang="en-US" sz="1800" dirty="0"/>
              <a:t>2 folding chairs per cook station</a:t>
            </a:r>
          </a:p>
          <a:p>
            <a:r>
              <a:rPr lang="en-US" sz="1800" dirty="0"/>
              <a:t>Foil pans, aluminum foil, sharpies</a:t>
            </a:r>
          </a:p>
          <a:p>
            <a:r>
              <a:rPr lang="en-US" sz="1800" dirty="0"/>
              <a:t>Anti-bacterial wipes</a:t>
            </a:r>
          </a:p>
          <a:p>
            <a:r>
              <a:rPr lang="en-US" sz="1800" dirty="0"/>
              <a:t>Food safe gloves</a:t>
            </a:r>
          </a:p>
          <a:p>
            <a:r>
              <a:rPr lang="en-US" sz="1800" dirty="0"/>
              <a:t>Trash cans and trash bags</a:t>
            </a:r>
          </a:p>
          <a:p>
            <a:r>
              <a:rPr lang="en-US" sz="1800" dirty="0"/>
              <a:t>Power (as requested)</a:t>
            </a:r>
          </a:p>
          <a:p>
            <a:r>
              <a:rPr lang="en-US" sz="1800" dirty="0"/>
              <a:t>Clam shell containers for competition turn-ins</a:t>
            </a:r>
          </a:p>
          <a:p>
            <a:r>
              <a:rPr lang="en-US" sz="1800" dirty="0"/>
              <a:t>Cold water bottles for the cooks</a:t>
            </a:r>
          </a:p>
          <a:p>
            <a:r>
              <a:rPr lang="en-US" sz="1800" dirty="0"/>
              <a:t>Access to the basement kitchen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E863D1A-AC97-6B89-3A45-DDFDD9DF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2406650"/>
            <a:ext cx="4329491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24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E366F"/>
      </a:accent1>
      <a:accent2>
        <a:srgbClr val="CC9999"/>
      </a:accent2>
      <a:accent3>
        <a:srgbClr val="CC9966"/>
      </a:accent3>
      <a:accent4>
        <a:srgbClr val="CC6666"/>
      </a:accent4>
      <a:accent5>
        <a:srgbClr val="996633"/>
      </a:accent5>
      <a:accent6>
        <a:srgbClr val="CCCC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765</Words>
  <Application>Microsoft Office PowerPoint</Application>
  <PresentationFormat>On-screen Show (4:3)</PresentationFormat>
  <Paragraphs>175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Microsoft Sans Serif</vt:lpstr>
      <vt:lpstr>Office Theme</vt:lpstr>
      <vt:lpstr>BBQ Cook’s Meeting</vt:lpstr>
      <vt:lpstr>Agenda</vt:lpstr>
      <vt:lpstr>What Are We Cooking?</vt:lpstr>
      <vt:lpstr>What Are We Cooking?</vt:lpstr>
      <vt:lpstr>What Are We Cooking?</vt:lpstr>
      <vt:lpstr>Meat Pickup</vt:lpstr>
      <vt:lpstr>Smoker Transportation</vt:lpstr>
      <vt:lpstr>Cook Site Setup</vt:lpstr>
      <vt:lpstr>Cook Site Setup</vt:lpstr>
      <vt:lpstr>Cook Site Setup</vt:lpstr>
      <vt:lpstr>Food Safety</vt:lpstr>
      <vt:lpstr>Time Management</vt:lpstr>
      <vt:lpstr>Cook’s Breakfast</vt:lpstr>
      <vt:lpstr>Competition</vt:lpstr>
      <vt:lpstr>Competition</vt:lpstr>
      <vt:lpstr>Competition</vt:lpstr>
      <vt:lpstr>Competition</vt:lpstr>
      <vt:lpstr>Competition</vt:lpstr>
      <vt:lpstr>Entertainment</vt:lpstr>
      <vt:lpstr>Tear Down and Clean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Company</dc:creator>
  <cp:lastModifiedBy>Mark Williams</cp:lastModifiedBy>
  <cp:revision>9</cp:revision>
  <dcterms:created xsi:type="dcterms:W3CDTF">2013-12-25T12:45:28Z</dcterms:created>
  <dcterms:modified xsi:type="dcterms:W3CDTF">2022-08-19T12:55:14Z</dcterms:modified>
</cp:coreProperties>
</file>